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Overpass Light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-324" y="16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89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4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Predicting Car Prices Using Data Science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Machine Learning Project Transforming the Automotive </a:t>
            </a:r>
            <a:r>
              <a:rPr lang="en-US" sz="2000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Market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3B4E4E"/>
              </a:solidFill>
              <a:latin typeface="Overpass Light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b="1" dirty="0" smtClean="0">
                <a:solidFill>
                  <a:srgbClr val="3B4E4E"/>
                </a:solidFill>
                <a:latin typeface="Overpass Light" pitchFamily="34" charset="0"/>
              </a:rPr>
              <a:t>Presented By : Manvir  Kaur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b="1" dirty="0" smtClean="0">
                <a:solidFill>
                  <a:srgbClr val="3B4E4E"/>
                </a:solidFill>
                <a:latin typeface="Overpass Light" pitchFamily="34" charset="0"/>
              </a:rPr>
              <a:t>URN : 2302611</a:t>
            </a:r>
            <a:endParaRPr lang="en-US" sz="2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684" y="632936"/>
            <a:ext cx="8041838" cy="462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Challenge: Why Predict Car Prices?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17684" y="1316950"/>
            <a:ext cx="8108633" cy="1458992"/>
          </a:xfrm>
          <a:prstGeom prst="roundRect">
            <a:avLst>
              <a:gd name="adj" fmla="val 425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3179" y="1472446"/>
            <a:ext cx="443746" cy="443746"/>
          </a:xfrm>
          <a:prstGeom prst="roundRect">
            <a:avLst>
              <a:gd name="adj" fmla="val 20604322"/>
            </a:avLst>
          </a:prstGeom>
          <a:solidFill>
            <a:srgbClr val="22443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18" y="1569482"/>
            <a:ext cx="199668" cy="2495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3179" y="2064067"/>
            <a:ext cx="2187178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Rapid Market Growth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673179" y="2383869"/>
            <a:ext cx="779764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India alone sells 3.4 million used vehicles annually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517684" y="2939316"/>
            <a:ext cx="8108633" cy="1458992"/>
          </a:xfrm>
          <a:prstGeom prst="roundRect">
            <a:avLst>
              <a:gd name="adj" fmla="val 425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73179" y="3079313"/>
            <a:ext cx="443746" cy="443746"/>
          </a:xfrm>
          <a:prstGeom prst="roundRect">
            <a:avLst>
              <a:gd name="adj" fmla="val 20604322"/>
            </a:avLst>
          </a:prstGeom>
          <a:solidFill>
            <a:srgbClr val="22443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18" y="3176349"/>
            <a:ext cx="199668" cy="2495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3179" y="3670935"/>
            <a:ext cx="194726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Pricing Uncertainty</a:t>
            </a:r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673179" y="3990737"/>
            <a:ext cx="779764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Inconsistent valuations create confusion for buyers and sellers</a:t>
            </a:r>
            <a:endParaRPr lang="en-US" sz="2000" dirty="0"/>
          </a:p>
        </p:txBody>
      </p:sp>
      <p:sp>
        <p:nvSpPr>
          <p:cNvPr id="14" name="Shape 9"/>
          <p:cNvSpPr/>
          <p:nvPr/>
        </p:nvSpPr>
        <p:spPr>
          <a:xfrm>
            <a:off x="517684" y="4530685"/>
            <a:ext cx="8108633" cy="1458992"/>
          </a:xfrm>
          <a:prstGeom prst="roundRect">
            <a:avLst>
              <a:gd name="adj" fmla="val 425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73179" y="4686181"/>
            <a:ext cx="443746" cy="443746"/>
          </a:xfrm>
          <a:prstGeom prst="roundRect">
            <a:avLst>
              <a:gd name="adj" fmla="val 20604322"/>
            </a:avLst>
          </a:prstGeom>
          <a:solidFill>
            <a:srgbClr val="22443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18" y="4783217"/>
            <a:ext cx="199668" cy="24955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3179" y="5277803"/>
            <a:ext cx="1983224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Intermediary Issues</a:t>
            </a:r>
            <a:endParaRPr lang="en-US" dirty="0"/>
          </a:p>
        </p:txBody>
      </p:sp>
      <p:sp>
        <p:nvSpPr>
          <p:cNvPr id="18" name="Text 12"/>
          <p:cNvSpPr/>
          <p:nvPr/>
        </p:nvSpPr>
        <p:spPr>
          <a:xfrm>
            <a:off x="673179" y="5597604"/>
            <a:ext cx="779764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Traditional sales prone to manipulation and hidden costs</a:t>
            </a:r>
            <a:endParaRPr lang="en-US" sz="2000" dirty="0"/>
          </a:p>
        </p:txBody>
      </p:sp>
      <p:sp>
        <p:nvSpPr>
          <p:cNvPr id="19" name="Shape 13"/>
          <p:cNvSpPr/>
          <p:nvPr/>
        </p:nvSpPr>
        <p:spPr>
          <a:xfrm>
            <a:off x="517684" y="6137553"/>
            <a:ext cx="8108633" cy="1458992"/>
          </a:xfrm>
          <a:prstGeom prst="roundRect">
            <a:avLst>
              <a:gd name="adj" fmla="val 425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73179" y="6293048"/>
            <a:ext cx="443746" cy="443746"/>
          </a:xfrm>
          <a:prstGeom prst="roundRect">
            <a:avLst>
              <a:gd name="adj" fmla="val 20604322"/>
            </a:avLst>
          </a:prstGeom>
          <a:solidFill>
            <a:srgbClr val="224435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18" y="6390084"/>
            <a:ext cx="199668" cy="24955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73179" y="6884670"/>
            <a:ext cx="2119670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Data-Driven Solution</a:t>
            </a:r>
            <a:endParaRPr lang="en-US" dirty="0"/>
          </a:p>
        </p:txBody>
      </p:sp>
      <p:sp>
        <p:nvSpPr>
          <p:cNvPr id="23" name="Text 16"/>
          <p:cNvSpPr/>
          <p:nvPr/>
        </p:nvSpPr>
        <p:spPr>
          <a:xfrm>
            <a:off x="673179" y="7204472"/>
            <a:ext cx="779764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ML enables fair, transparent pricing decisions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933"/>
            <a:ext cx="8066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Objective &amp;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86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Goals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390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Build supervised ML model for price forecasting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5832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Analyse multiple car attributes comprehensively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6275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Generate feature-wise predictions and visual insights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6717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Deploy interactive web application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99521" y="4738688"/>
            <a:ext cx="424386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 Analysed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5390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Brand and model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99521" y="5832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Manufacturing year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599521" y="6275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Kilometres driven (mileage)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599521" y="6717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Fuel type and transmission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99521" y="71595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Engine specifications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519946"/>
            <a:ext cx="7820501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Collection &amp; Preprocessing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749" y="198512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61749" y="2283619"/>
            <a:ext cx="7820501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661749" y="2423874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1749" y="283261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2000+ cars from premium brands: BMW, Tesla, Volkswagen, Acura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61749" y="346590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661749" y="3764399"/>
            <a:ext cx="7820501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0" name="Text 7"/>
          <p:cNvSpPr/>
          <p:nvPr/>
        </p:nvSpPr>
        <p:spPr>
          <a:xfrm>
            <a:off x="661749" y="3904655"/>
            <a:ext cx="24366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Extraction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61749" y="431339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Manufacturing year, mileage, fuel type, owner status, seating capacity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61749" y="4946690"/>
            <a:ext cx="189071" cy="321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61749" y="5245179"/>
            <a:ext cx="7820501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4" name="Text 11"/>
          <p:cNvSpPr/>
          <p:nvPr/>
        </p:nvSpPr>
        <p:spPr>
          <a:xfrm>
            <a:off x="661749" y="538543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1749" y="579417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Handled missing values, removed duplicates, encoded categorical </a:t>
            </a:r>
            <a:r>
              <a:rPr lang="en-US" sz="2000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Variables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sz="2000" dirty="0" smtClean="0">
              <a:solidFill>
                <a:srgbClr val="3B4E4E"/>
              </a:solidFill>
              <a:latin typeface="Overpass Light" pitchFamily="34" charset="0"/>
            </a:endParaRPr>
          </a:p>
          <a:p>
            <a:pPr marL="0" indent="0" algn="l">
              <a:lnSpc>
                <a:spcPts val="2350"/>
              </a:lnSpc>
              <a:buNone/>
            </a:pP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61749" y="642747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661749" y="6725960"/>
            <a:ext cx="7820501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8" name="Text 15"/>
          <p:cNvSpPr/>
          <p:nvPr/>
        </p:nvSpPr>
        <p:spPr>
          <a:xfrm>
            <a:off x="661749" y="686621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Train-Test Split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1749" y="727495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Partitioned dataset for robust model validation and testing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778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Modelling Approach: </a:t>
            </a:r>
            <a:r>
              <a:rPr lang="en-US" sz="4450" b="1" dirty="0" smtClean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Algorithms </a:t>
            </a: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Compared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87458" y="2735580"/>
            <a:ext cx="7268704" cy="1730812"/>
          </a:xfrm>
          <a:prstGeom prst="roundRect">
            <a:avLst>
              <a:gd name="adj" fmla="val 5504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387458" y="2766060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DDEEE6"/>
          </a:solidFill>
          <a:ln/>
        </p:spPr>
      </p:sp>
      <p:sp>
        <p:nvSpPr>
          <p:cNvPr id="6" name="Text 3"/>
          <p:cNvSpPr/>
          <p:nvPr/>
        </p:nvSpPr>
        <p:spPr>
          <a:xfrm>
            <a:off x="1103948" y="33882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44110" y="2992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444110" y="3483293"/>
            <a:ext cx="68756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Baseline model establishing fundamental price-feature relationships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387459" y="4693206"/>
            <a:ext cx="7020732" cy="1577578"/>
          </a:xfrm>
          <a:prstGeom prst="roundRect">
            <a:avLst>
              <a:gd name="adj" fmla="val 6039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87459" y="4723686"/>
            <a:ext cx="907255" cy="1516618"/>
          </a:xfrm>
          <a:prstGeom prst="roundRect">
            <a:avLst>
              <a:gd name="adj" fmla="val 6469"/>
            </a:avLst>
          </a:prstGeom>
          <a:solidFill>
            <a:srgbClr val="DDEEE6"/>
          </a:solidFill>
          <a:ln/>
        </p:spPr>
      </p:sp>
      <p:sp>
        <p:nvSpPr>
          <p:cNvPr id="11" name="Text 8"/>
          <p:cNvSpPr/>
          <p:nvPr/>
        </p:nvSpPr>
        <p:spPr>
          <a:xfrm>
            <a:off x="1103948" y="52693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444110" y="4693206"/>
            <a:ext cx="6875620" cy="1547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750"/>
              </a:lnSpc>
            </a:pP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 Performance Metrics</a:t>
            </a: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:</a:t>
            </a:r>
          </a:p>
          <a:p>
            <a:pPr lvl="1">
              <a:lnSpc>
                <a:spcPts val="2750"/>
              </a:lnSpc>
            </a:pP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R² Score  </a:t>
            </a: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:0.6424 </a:t>
            </a:r>
          </a:p>
          <a:p>
            <a:pPr lvl="1">
              <a:lnSpc>
                <a:spcPts val="2750"/>
              </a:lnSpc>
            </a:pP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MAE   :114032.35        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MSE  </a:t>
            </a: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:72813676137.85</a:t>
            </a:r>
          </a:p>
          <a:p>
            <a:pPr lvl="1">
              <a:lnSpc>
                <a:spcPts val="2750"/>
              </a:lnSpc>
            </a:pP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RMSE  </a:t>
            </a: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: 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269840.09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93790" y="65259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Evaluation Metrics: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RMSE (Root Mean Square Error), R² Score, Cross-Validation</a:t>
            </a:r>
            <a:endParaRPr lang="en-US" sz="2000" dirty="0"/>
          </a:p>
        </p:txBody>
      </p:sp>
      <p:pic>
        <p:nvPicPr>
          <p:cNvPr id="14" name="Picture 13" descr="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62" y="977859"/>
            <a:ext cx="6974238" cy="62738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0302" y="1654731"/>
            <a:ext cx="5956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Visualising Results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4" y="27972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69383" y="2797254"/>
            <a:ext cx="3173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Prediction Accuracy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69383" y="332874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Actual vs Predicted prices show close alignment along </a:t>
            </a:r>
            <a:r>
              <a:rPr lang="en-US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ideal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line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430970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15579" y="4238863"/>
            <a:ext cx="3127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69383" y="469522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Mileage, car age, and brand emerge as top price influencers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87" y="582215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15579" y="5751314"/>
            <a:ext cx="3543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Interactive Exploration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36185" y="6211967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Dynamic plots enable users to explore </a:t>
            </a:r>
            <a:r>
              <a:rPr lang="en-US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feature-price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relationships</a:t>
            </a:r>
            <a:endParaRPr lang="en-US" dirty="0"/>
          </a:p>
        </p:txBody>
      </p:sp>
      <p:sp>
        <p:nvSpPr>
          <p:cNvPr id="6146" name="AutoShape 2" descr="blob:https://web.whatsapp.com/21d40e28-4387-46cc-9c25-c44f3e8a84b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48" name="AutoShape 4" descr="blob:https://web.whatsapp.com/21d40e28-4387-46cc-9c25-c44f3e8a84b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Picture 14" descr="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203" y="774915"/>
            <a:ext cx="7346199" cy="66642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907" y="464344"/>
            <a:ext cx="10348912" cy="527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Deployment: Real-Time Price Prediction App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07" y="1435179"/>
            <a:ext cx="7211258" cy="72112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1742" y="1414105"/>
            <a:ext cx="288559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 Features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8221742" y="2010192"/>
            <a:ext cx="84415" cy="84415"/>
          </a:xfrm>
          <a:prstGeom prst="roundRect">
            <a:avLst>
              <a:gd name="adj" fmla="val 541610"/>
            </a:avLst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8474988" y="1920478"/>
            <a:ext cx="267795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User-Friendly Interface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474988" y="2353151"/>
            <a:ext cx="557200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Built with Python and Streamlit framework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8221742" y="3050560"/>
            <a:ext cx="84415" cy="84415"/>
          </a:xfrm>
          <a:prstGeom prst="roundRect">
            <a:avLst>
              <a:gd name="adj" fmla="val 541610"/>
            </a:avLst>
          </a:prstGeom>
          <a:solidFill>
            <a:srgbClr val="224435"/>
          </a:solidFill>
          <a:ln/>
        </p:spPr>
      </p:sp>
      <p:sp>
        <p:nvSpPr>
          <p:cNvPr id="9" name="Text 6"/>
          <p:cNvSpPr/>
          <p:nvPr/>
        </p:nvSpPr>
        <p:spPr>
          <a:xfrm>
            <a:off x="8474988" y="2960846"/>
            <a:ext cx="217824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Instant Predictions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474988" y="3393519"/>
            <a:ext cx="557200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Users input specs, receive immediate price estimates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8221742" y="4090928"/>
            <a:ext cx="84415" cy="84415"/>
          </a:xfrm>
          <a:prstGeom prst="roundRect">
            <a:avLst>
              <a:gd name="adj" fmla="val 541610"/>
            </a:avLst>
          </a:prstGeom>
          <a:solidFill>
            <a:srgbClr val="224435"/>
          </a:solidFill>
          <a:ln/>
        </p:spPr>
      </p:sp>
      <p:sp>
        <p:nvSpPr>
          <p:cNvPr id="12" name="Text 9"/>
          <p:cNvSpPr/>
          <p:nvPr/>
        </p:nvSpPr>
        <p:spPr>
          <a:xfrm>
            <a:off x="8474988" y="4001214"/>
            <a:ext cx="224825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Informed Decisions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474988" y="4433888"/>
            <a:ext cx="557200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Empowers both buyers and sellers with data insights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8221742" y="5131296"/>
            <a:ext cx="84415" cy="84415"/>
          </a:xfrm>
          <a:prstGeom prst="roundRect">
            <a:avLst>
              <a:gd name="adj" fmla="val 541610"/>
            </a:avLst>
          </a:prstGeom>
          <a:solidFill>
            <a:srgbClr val="224435"/>
          </a:solidFill>
          <a:ln/>
        </p:spPr>
      </p:sp>
      <p:sp>
        <p:nvSpPr>
          <p:cNvPr id="15" name="Text 12"/>
          <p:cNvSpPr/>
          <p:nvPr/>
        </p:nvSpPr>
        <p:spPr>
          <a:xfrm>
            <a:off x="8474988" y="5041583"/>
            <a:ext cx="211074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Integration Ready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8474988" y="5474256"/>
            <a:ext cx="557200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Potential deployment to online marketplaces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5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255" y="3068836"/>
            <a:ext cx="9930051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Impact &amp; Future Directions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255" y="4200763"/>
            <a:ext cx="3018592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Current Impact</a:t>
            </a:r>
            <a:endParaRPr lang="en-US" sz="2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40" y="4776609"/>
            <a:ext cx="301823" cy="3773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58265" y="4804291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Enhanced transparency and trust in transactions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40" y="5792807"/>
            <a:ext cx="301823" cy="3773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58265" y="5820489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Optimised pricing strategies for dealers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40" y="6809006"/>
            <a:ext cx="301823" cy="3773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58265" y="6836688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Data-driven decision making for consumers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7568327" y="4200763"/>
            <a:ext cx="3018592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Roadmap</a:t>
            </a:r>
            <a:endParaRPr lang="en-US" sz="2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13" y="4776609"/>
            <a:ext cx="301823" cy="37730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222337" y="4804291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Incorporate additional data sources and market trends</a:t>
            </a:r>
            <a:endParaRPr lang="en-US" sz="20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13" y="5792807"/>
            <a:ext cx="301823" cy="37730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222337" y="5820489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 deep learning models for enhanced accuracy</a:t>
            </a:r>
            <a:endParaRPr lang="en-US" sz="20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13" y="6809006"/>
            <a:ext cx="301823" cy="37730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222337" y="6864370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Expand to motorbikes, electric and hybrid vehicles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749df63a63cd807fdfde5f2024f37f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88" y="418453"/>
            <a:ext cx="12553626" cy="73771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364</Words>
  <Application>Microsoft Office PowerPoint</Application>
  <PresentationFormat>Custom</PresentationFormat>
  <Paragraphs>85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Overpass Light</vt:lpstr>
      <vt:lpstr>Calibri</vt:lpstr>
      <vt:lpstr>Syne Bold</vt:lpstr>
      <vt:lpstr>Syne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sweetysweety</dc:creator>
  <cp:lastModifiedBy>Prince</cp:lastModifiedBy>
  <cp:revision>16</cp:revision>
  <dcterms:created xsi:type="dcterms:W3CDTF">2025-10-15T06:49:49Z</dcterms:created>
  <dcterms:modified xsi:type="dcterms:W3CDTF">2025-10-16T15:54:29Z</dcterms:modified>
</cp:coreProperties>
</file>